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33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1413" y="709387"/>
            <a:ext cx="380952" cy="316436"/>
            <a:chOff x="701413" y="709387"/>
            <a:chExt cx="380952" cy="3164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413" y="709387"/>
              <a:ext cx="380952" cy="316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785512" y="437983"/>
            <a:ext cx="1233212" cy="1110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01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-1105318" y="8933333"/>
            <a:ext cx="20496350" cy="542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100" dirty="0" smtClean="0">
                <a:solidFill>
                  <a:srgbClr val="8CDEF6"/>
                </a:solidFill>
                <a:latin typeface="Pretendard SemiBold" pitchFamily="34" charset="0"/>
                <a:cs typeface="Pretendard SemiBold" pitchFamily="34" charset="0"/>
              </a:rPr>
              <a:t>suna99_yu@naver.com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-1105316" y="8346438"/>
            <a:ext cx="20496350" cy="598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그린캠퍼스 역삼점  </a:t>
            </a:r>
            <a:r>
              <a:rPr lang="en-US" sz="2200" dirty="0" smtClean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ㅣ</a:t>
            </a:r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 유선아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-1105316" y="5485714"/>
            <a:ext cx="20496350" cy="844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리디자인 제안서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-1828800" y="3543300"/>
            <a:ext cx="21967614" cy="2232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400" kern="0" spc="-1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국립현대미술관</a:t>
            </a:r>
            <a:r>
              <a:rPr lang="en-US" sz="8400" kern="0" spc="-1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 기획서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530952" y="666667"/>
            <a:ext cx="31571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5A1C5"/>
                </a:solidFill>
                <a:latin typeface="Anek Bangla SemiBold" pitchFamily="34" charset="0"/>
                <a:cs typeface="Anek Bangla SemiBold" pitchFamily="34" charset="0"/>
              </a:rPr>
              <a:t>MIRI</a:t>
            </a:r>
            <a:r>
              <a:rPr lang="en-US" sz="2400" b="1" dirty="0" smtClean="0">
                <a:solidFill>
                  <a:srgbClr val="27455C"/>
                </a:solidFill>
                <a:latin typeface="Anek Bangla SemiBold" pitchFamily="34" charset="0"/>
                <a:cs typeface="Anek Bangla SemiBold" pitchFamily="34" charset="0"/>
              </a:rPr>
              <a:t>COMPANY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30905" y="3699048"/>
            <a:ext cx="1471720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03. 스케치 자료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7869" y="7413802"/>
            <a:ext cx="777338" cy="777338"/>
            <a:chOff x="9567869" y="7413802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7413802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7869" y="6086603"/>
            <a:ext cx="777338" cy="777338"/>
            <a:chOff x="9567869" y="6086603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6086603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7869" y="4759403"/>
            <a:ext cx="777338" cy="777338"/>
            <a:chOff x="9567869" y="4759403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4759403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7869" y="3432204"/>
            <a:ext cx="777338" cy="777338"/>
            <a:chOff x="9567869" y="3432204"/>
            <a:chExt cx="777338" cy="777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3432204"/>
              <a:ext cx="777338" cy="7773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8413" y="2669773"/>
            <a:ext cx="8104444" cy="6386998"/>
            <a:chOff x="1038413" y="2669773"/>
            <a:chExt cx="8104444" cy="63869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944327" y="-454245"/>
              <a:ext cx="16208888" cy="1277399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8413" y="2669773"/>
              <a:ext cx="8104444" cy="638699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0493499" y="7413812"/>
            <a:ext cx="9636299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비교할 항목이 적다면 가로형 막대그래프로,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비교할 항목이 많다면 세로형 막대그래프로 표현해보세요.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9677941" y="7382355"/>
            <a:ext cx="557143" cy="63327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493485" y="6086613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9653015" y="6050443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493485" y="4759411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9653015" y="4723239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493485" y="3432209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9653027" y="3398564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마인드맵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7364" y="6102152"/>
            <a:ext cx="777338" cy="777338"/>
            <a:chOff x="10317364" y="6102152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364" y="6102152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7364" y="4774952"/>
            <a:ext cx="777338" cy="777338"/>
            <a:chOff x="10317364" y="4774952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364" y="4774952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17364" y="3447753"/>
            <a:ext cx="777338" cy="777338"/>
            <a:chOff x="10317364" y="3447753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364" y="3447753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1413" y="2571429"/>
            <a:ext cx="9169150" cy="6275996"/>
            <a:chOff x="701413" y="2571429"/>
            <a:chExt cx="9169150" cy="62759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814888" y="-498296"/>
              <a:ext cx="18338299" cy="1255199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413" y="2571429"/>
              <a:ext cx="9169150" cy="62759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10379" y="6717527"/>
            <a:ext cx="3144789" cy="2665700"/>
            <a:chOff x="7110379" y="6717527"/>
            <a:chExt cx="3144789" cy="26657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0482" y="5457175"/>
              <a:ext cx="6289578" cy="533140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0379" y="6717527"/>
              <a:ext cx="3144789" cy="26657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1242980" y="6102162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402510" y="6065992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1242980" y="4774960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402510" y="4738788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1242980" y="3447758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402522" y="3414113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로고 스케치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04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40039" y="3699048"/>
            <a:ext cx="16023324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04. 정보구조도(IA)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5932" y="6521977"/>
            <a:ext cx="777338" cy="777338"/>
            <a:chOff x="12385932" y="6521977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5932" y="6521977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5932" y="5194777"/>
            <a:ext cx="777338" cy="777338"/>
            <a:chOff x="12385932" y="5194777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5932" y="5194777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85932" y="3867578"/>
            <a:ext cx="777338" cy="777338"/>
            <a:chOff x="12385932" y="3867578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5932" y="3867578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1889" y="2535406"/>
            <a:ext cx="10915023" cy="6873417"/>
            <a:chOff x="891889" y="2535406"/>
            <a:chExt cx="10915023" cy="68734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490849" y="-826529"/>
              <a:ext cx="21830046" cy="1374683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889" y="2535406"/>
              <a:ext cx="10915023" cy="687341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3311524" y="6521990"/>
            <a:ext cx="5776684" cy="58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3뎁스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2471078" y="6485817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3311524" y="5194781"/>
            <a:ext cx="5776684" cy="58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2뎁스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2471078" y="5158613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3311524" y="3867581"/>
            <a:ext cx="5776684" cy="58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1뎁스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2471090" y="3833938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정보구조도 (IA)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05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30905" y="3699048"/>
            <a:ext cx="1471720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05. 스토리 보드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5657" y="6802935"/>
            <a:ext cx="777338" cy="777338"/>
            <a:chOff x="10955657" y="6802935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6802935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5657" y="5475736"/>
            <a:ext cx="777338" cy="777338"/>
            <a:chOff x="10955657" y="5475736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54757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5657" y="4148536"/>
            <a:ext cx="777338" cy="777338"/>
            <a:chOff x="10955657" y="4148536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41485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1413" y="2524781"/>
            <a:ext cx="9767874" cy="6762374"/>
            <a:chOff x="701413" y="2524781"/>
            <a:chExt cx="9767874" cy="67623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108959" y="-782841"/>
              <a:ext cx="19535748" cy="1352474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413" y="2524781"/>
              <a:ext cx="9767874" cy="676237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1881273" y="6802946"/>
            <a:ext cx="7738707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1040803" y="6766775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881273" y="5475743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1040803" y="5439571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1881273" y="4148541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040815" y="4114896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PC 스토리 보드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5657" y="6802935"/>
            <a:ext cx="777338" cy="777338"/>
            <a:chOff x="10955657" y="6802935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6802935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5657" y="5475736"/>
            <a:ext cx="777338" cy="777338"/>
            <a:chOff x="10955657" y="5475736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54757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5657" y="4148536"/>
            <a:ext cx="777338" cy="777338"/>
            <a:chOff x="10955657" y="4148536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41485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1413" y="2571429"/>
            <a:ext cx="9818004" cy="6797080"/>
            <a:chOff x="701413" y="2571429"/>
            <a:chExt cx="9818004" cy="67970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133646" y="-753169"/>
              <a:ext cx="19636008" cy="1359415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413" y="2571429"/>
              <a:ext cx="9818004" cy="679708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1881273" y="6802946"/>
            <a:ext cx="7738707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1040803" y="6766775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881273" y="5475743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1040803" y="5439571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1881273" y="4148541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040815" y="4114896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PC 스토리 보드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5657" y="6802935"/>
            <a:ext cx="777338" cy="777338"/>
            <a:chOff x="10955657" y="6802935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6802935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5657" y="5475736"/>
            <a:ext cx="777338" cy="777338"/>
            <a:chOff x="10955657" y="5475736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54757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5657" y="4148536"/>
            <a:ext cx="777338" cy="777338"/>
            <a:chOff x="10955657" y="4148536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41485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1413" y="2475326"/>
            <a:ext cx="9790671" cy="6778157"/>
            <a:chOff x="701413" y="2475326"/>
            <a:chExt cx="9790671" cy="67781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120186" y="-840016"/>
              <a:ext cx="19581342" cy="1355631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413" y="2475326"/>
              <a:ext cx="9790671" cy="677815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1881273" y="6802946"/>
            <a:ext cx="7738707" cy="1749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1040803" y="6766775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881273" y="5475743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1040803" y="5439571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1881273" y="4148541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040815" y="4114896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모바일 스토리 보드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05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30905" y="3699048"/>
            <a:ext cx="1471720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06. 디자인 컨셉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7568" y="7592186"/>
            <a:ext cx="1017191" cy="1017191"/>
            <a:chOff x="9797568" y="7592186"/>
            <a:chExt cx="1017191" cy="1017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7568" y="7592186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7568" y="5846033"/>
            <a:ext cx="1017191" cy="1017191"/>
            <a:chOff x="9797568" y="5846033"/>
            <a:chExt cx="1017191" cy="10171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7568" y="5846033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97568" y="4099880"/>
            <a:ext cx="1017191" cy="1017191"/>
            <a:chOff x="9797568" y="4099880"/>
            <a:chExt cx="1017191" cy="10171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7568" y="4099880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61918" y="7592186"/>
            <a:ext cx="1017191" cy="1017191"/>
            <a:chOff x="1861918" y="7592186"/>
            <a:chExt cx="1017191" cy="10171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918" y="7592186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1918" y="5843785"/>
            <a:ext cx="1017191" cy="1017191"/>
            <a:chOff x="1861918" y="5843785"/>
            <a:chExt cx="1017191" cy="10171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918" y="5843785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61918" y="4095385"/>
            <a:ext cx="1017191" cy="1017191"/>
            <a:chOff x="1861918" y="4095385"/>
            <a:chExt cx="1017191" cy="10171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918" y="4095385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785512" y="437983"/>
            <a:ext cx="1233212" cy="1110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02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976667" y="8194088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목차만 보고도 말하는 바를 알 수 있도록 정리해 보세요.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9902649" y="7539325"/>
            <a:ext cx="807030" cy="84218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976667" y="6447933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청자가 궁금해할법한 순서대로 내용을 구성해요.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9902649" y="5793173"/>
            <a:ext cx="807030" cy="84218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976667" y="4701781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유기적인 구성으로 발표의 흐름을 표현하기 좋습니다.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9900845" y="4044511"/>
            <a:ext cx="810636" cy="8459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3041019" y="8194086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발표의 내용을 한번에 파악할 수 있도록 요약해 보세요.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966999" y="7539325"/>
            <a:ext cx="807030" cy="84218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3041019" y="6445686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핵심 내용이 포함되는, 간결한 제목을 입력해 보세요.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3041019" y="5830484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벤치마킹 자료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1965196" y="5788416"/>
            <a:ext cx="810636" cy="8459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58" name="Object 58"/>
          <p:cNvSpPr txBox="1"/>
          <p:nvPr/>
        </p:nvSpPr>
        <p:spPr>
          <a:xfrm>
            <a:off x="3041019" y="4697286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목차의 제목을 입력해 주세요.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3031486" y="4038238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개요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1965196" y="4040015"/>
            <a:ext cx="810636" cy="8459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3925338" y="1799113"/>
            <a:ext cx="10435039" cy="1591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C</a:t>
            </a:r>
            <a:r>
              <a:rPr lang="en-US" sz="6000" kern="0" spc="-2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ONTENTS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3041019" y="7449914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스케치 자료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10976667" y="3957610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정보구조도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10976667" y="5690419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스토리보드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0976667" y="7449914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디자인 컨셉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9299" y="2755920"/>
            <a:ext cx="4761648" cy="3494809"/>
            <a:chOff x="11999299" y="2755920"/>
            <a:chExt cx="4761648" cy="34948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9299" y="2755920"/>
              <a:ext cx="4761648" cy="349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58296" y="2755920"/>
            <a:ext cx="4761648" cy="3494809"/>
            <a:chOff x="6758296" y="2755920"/>
            <a:chExt cx="4761648" cy="34948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8296" y="2755920"/>
              <a:ext cx="4761648" cy="34948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4767" y="2755920"/>
            <a:ext cx="4761648" cy="3494809"/>
            <a:chOff x="1524767" y="2755920"/>
            <a:chExt cx="4761648" cy="34948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4767" y="2755920"/>
              <a:ext cx="4761648" cy="3494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973524" y="438525"/>
            <a:ext cx="857143" cy="11123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06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30159" y="8101587"/>
            <a:ext cx="11379088" cy="1370910"/>
            <a:chOff x="3530159" y="8101587"/>
            <a:chExt cx="11379088" cy="13709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0159" y="8101587"/>
              <a:ext cx="11379088" cy="13709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99362" y="8758376"/>
            <a:ext cx="724108" cy="35714"/>
            <a:chOff x="5699362" y="8758376"/>
            <a:chExt cx="724108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99362" y="8758376"/>
              <a:ext cx="724108" cy="3571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198664" y="6701652"/>
            <a:ext cx="6390857" cy="1072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블랙 앤 화이트로 톤앤매너를 잡고,</a:t>
            </a:r>
          </a:p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채도 낮은 노란색으로 포인트를 준다.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5947429" y="6701652"/>
            <a:ext cx="6390857" cy="1072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현대미술의 특징인 모던함과 추상적인 면을 반영했다.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710162" y="6702689"/>
            <a:ext cx="6390857" cy="1066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점·선·면의 도형 위주로 활용하여 모던한 분위기를 줄 수 있다. 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3D617C"/>
                </a:solidFill>
                <a:latin typeface="Pretendard" pitchFamily="34" charset="0"/>
                <a:cs typeface="Pretendard" pitchFamily="34" charset="0"/>
              </a:rPr>
              <a:t>디자인 컨셉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2713314" y="5773910"/>
            <a:ext cx="2543045" cy="880058"/>
            <a:chOff x="2713314" y="5773910"/>
            <a:chExt cx="2543045" cy="8800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3314" y="5773910"/>
              <a:ext cx="2543045" cy="88005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718756" y="5921573"/>
            <a:ext cx="2658892" cy="788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기하학적인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7871334" y="5773910"/>
            <a:ext cx="2543045" cy="880058"/>
            <a:chOff x="7871334" y="5773910"/>
            <a:chExt cx="2543045" cy="8800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1334" y="5773910"/>
              <a:ext cx="2543045" cy="88005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389891" y="5938952"/>
            <a:ext cx="1632653" cy="788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모던한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3108600" y="5773910"/>
            <a:ext cx="2543045" cy="880058"/>
            <a:chOff x="13108600" y="5773910"/>
            <a:chExt cx="2543045" cy="880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08600" y="5773910"/>
              <a:ext cx="2543045" cy="88005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3113994" y="5938952"/>
            <a:ext cx="2658892" cy="788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고급스러운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6334035" y="8376084"/>
            <a:ext cx="12443770" cy="1187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현대미술의 특징인 모던함과 추상적인 면을 반영. 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점·선·면의 도형 위주로 활용하여 모던한 분위기를 줄 수 있다. 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3533913" y="8508406"/>
            <a:ext cx="2705539" cy="790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기하학적인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5657" y="6802935"/>
            <a:ext cx="777338" cy="777338"/>
            <a:chOff x="10955657" y="6802935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6802935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5657" y="5475736"/>
            <a:ext cx="777338" cy="777338"/>
            <a:chOff x="10955657" y="5475736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54757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5657" y="4148536"/>
            <a:ext cx="777338" cy="777338"/>
            <a:chOff x="10955657" y="4148536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41485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881273" y="6802946"/>
            <a:ext cx="7738707" cy="1749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1040803" y="6766775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1881273" y="5475743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040803" y="5439571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1881273" y="4148541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1040815" y="4114896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3925341" y="1234733"/>
            <a:ext cx="10435039" cy="15999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디자인 컨셉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44101"/>
            <a:ext cx="1233212" cy="11123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07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76190" y="3820961"/>
            <a:ext cx="14533333" cy="2777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07. 로고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5657" y="6802935"/>
            <a:ext cx="777338" cy="777338"/>
            <a:chOff x="10955657" y="6802935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6802935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5657" y="5475736"/>
            <a:ext cx="777338" cy="777338"/>
            <a:chOff x="10955657" y="5475736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54757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5657" y="4148536"/>
            <a:ext cx="777338" cy="777338"/>
            <a:chOff x="10955657" y="4148536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657" y="4148536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881273" y="6802946"/>
            <a:ext cx="7738707" cy="1749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1040803" y="6766775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1881273" y="5475743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040803" y="5439571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1881273" y="4148541"/>
            <a:ext cx="7922096" cy="116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1040815" y="4114896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3925341" y="1234733"/>
            <a:ext cx="10435039" cy="15999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디자인 컨셉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05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30904" y="3699048"/>
            <a:ext cx="1471720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02. 벤치마킹 자료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05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30904" y="3699048"/>
            <a:ext cx="1471720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02. 벤치마킹 자료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7869" y="7413802"/>
            <a:ext cx="777338" cy="777338"/>
            <a:chOff x="9567869" y="7413802"/>
            <a:chExt cx="777338" cy="777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7413802"/>
              <a:ext cx="777338" cy="777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7869" y="6086603"/>
            <a:ext cx="777338" cy="777338"/>
            <a:chOff x="9567869" y="6086603"/>
            <a:chExt cx="777338" cy="7773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6086603"/>
              <a:ext cx="777338" cy="777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7869" y="4759403"/>
            <a:ext cx="777338" cy="777338"/>
            <a:chOff x="9567869" y="4759403"/>
            <a:chExt cx="777338" cy="777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4759403"/>
              <a:ext cx="777338" cy="777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7869" y="3432204"/>
            <a:ext cx="777338" cy="777338"/>
            <a:chOff x="9567869" y="3432204"/>
            <a:chExt cx="777338" cy="777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869" y="3432204"/>
              <a:ext cx="777338" cy="7773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5025" y="3105674"/>
            <a:ext cx="6812043" cy="541199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04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0493499" y="7413812"/>
            <a:ext cx="9636299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비교할 항목이 적다면 가로형 막대그래프로,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비교할 항목이 많다면 세로형 막대그래프로 표현해보세요.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9677941" y="7382355"/>
            <a:ext cx="557143" cy="63327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0493485" y="6086613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경쟁사와의 비교 또는 연도 별 성과를 비교할 때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막대그래프를 이용해보세요.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9653015" y="6050443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0493485" y="4759411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여러 항목의 수치를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한 눈에 비교하기 쉽습니다.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9653015" y="4723239"/>
            <a:ext cx="607021" cy="6359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0493485" y="3432209"/>
            <a:ext cx="9378751" cy="11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막대그래프는 숫자를 막대로 표현한</a:t>
            </a:r>
          </a:p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그래프를 말합니다.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9653027" y="3398564"/>
            <a:ext cx="607021" cy="6334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3925338" y="1234733"/>
            <a:ext cx="10435039" cy="1604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B</a:t>
            </a:r>
            <a:r>
              <a:rPr lang="en-US" sz="6000" kern="0" spc="-2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AR GRAPH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930" y="7759633"/>
            <a:ext cx="14799417" cy="832467"/>
            <a:chOff x="1733930" y="7759633"/>
            <a:chExt cx="14799417" cy="83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930" y="7759633"/>
              <a:ext cx="14799417" cy="83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930" y="7753693"/>
            <a:ext cx="3366867" cy="832467"/>
            <a:chOff x="1733930" y="7753693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55" y="7338576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930" y="7753693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930" y="6608274"/>
            <a:ext cx="14799417" cy="832467"/>
            <a:chOff x="1733930" y="6608274"/>
            <a:chExt cx="14799417" cy="83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930" y="6608274"/>
              <a:ext cx="14799417" cy="83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930" y="6602334"/>
            <a:ext cx="3366867" cy="832467"/>
            <a:chOff x="1733930" y="6602334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55" y="6187216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930" y="6602334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3930" y="5456914"/>
            <a:ext cx="14799417" cy="832467"/>
            <a:chOff x="1733930" y="5456914"/>
            <a:chExt cx="14799417" cy="832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930" y="5456914"/>
              <a:ext cx="14799417" cy="832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930" y="5450974"/>
            <a:ext cx="3366867" cy="832467"/>
            <a:chOff x="1733930" y="5450974"/>
            <a:chExt cx="3366867" cy="8324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55" y="5035857"/>
              <a:ext cx="6733735" cy="166493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930" y="5450974"/>
              <a:ext cx="3366867" cy="8324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33930" y="4305555"/>
            <a:ext cx="14799417" cy="832467"/>
            <a:chOff x="1733930" y="4305555"/>
            <a:chExt cx="14799417" cy="8324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930" y="4305555"/>
              <a:ext cx="14799417" cy="8324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930" y="4299615"/>
            <a:ext cx="3366867" cy="832467"/>
            <a:chOff x="1733930" y="4299615"/>
            <a:chExt cx="3366867" cy="8324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55" y="3884497"/>
              <a:ext cx="6733735" cy="166493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930" y="4299615"/>
              <a:ext cx="3366867" cy="8324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33930" y="3154195"/>
            <a:ext cx="14799417" cy="832467"/>
            <a:chOff x="1733930" y="3154195"/>
            <a:chExt cx="14799417" cy="8324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930" y="3154195"/>
              <a:ext cx="14799417" cy="8324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930" y="3148255"/>
            <a:ext cx="3366867" cy="832467"/>
            <a:chOff x="1733930" y="3148255"/>
            <a:chExt cx="3366867" cy="8324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55" y="2733138"/>
              <a:ext cx="6733735" cy="1664934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930" y="3148255"/>
              <a:ext cx="3366867" cy="8324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06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5630295" y="7833010"/>
            <a:ext cx="15181518" cy="6857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혹은 다른 키워드와 비교했을 때 해당 키워드만의 장점을 입력해도 좋아요.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2220690" y="7785864"/>
            <a:ext cx="2393343" cy="768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05. TITLE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5630299" y="6691521"/>
            <a:ext cx="15181518" cy="665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다른 키워드에선 볼 수 없는 특징을 입력하면 구분이 더욱 명확해집니다.</a:t>
            </a:r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2220690" y="6634502"/>
            <a:ext cx="2393343" cy="768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04. TITLE</a:t>
            </a:r>
            <a:endParaRPr lang="en-US" dirty="0"/>
          </a:p>
        </p:txBody>
      </p:sp>
      <p:sp>
        <p:nvSpPr>
          <p:cNvPr id="68" name="Object 68"/>
          <p:cNvSpPr txBox="1"/>
          <p:nvPr/>
        </p:nvSpPr>
        <p:spPr>
          <a:xfrm>
            <a:off x="5630295" y="5530286"/>
            <a:ext cx="15181518" cy="6857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구체적인 예시나 수치 등을 활용한다면 신뢰도를 높일 수 있어요.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2220690" y="5483140"/>
            <a:ext cx="2393343" cy="768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03. TITLE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5630295" y="4378933"/>
            <a:ext cx="15181518" cy="6857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소개할 내용이 여러 개라면 단추형 목록이나 번호를 활용해 정리해 보세요.</a:t>
            </a:r>
            <a:endParaRPr lang="en-US" dirty="0"/>
          </a:p>
        </p:txBody>
      </p:sp>
      <p:sp>
        <p:nvSpPr>
          <p:cNvPr id="71" name="Object 71"/>
          <p:cNvSpPr txBox="1"/>
          <p:nvPr/>
        </p:nvSpPr>
        <p:spPr>
          <a:xfrm>
            <a:off x="2220690" y="4331777"/>
            <a:ext cx="2393343" cy="768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02. TITLE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5630295" y="3227571"/>
            <a:ext cx="15181518" cy="6857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해당 키워드에 관한 소개, 설명을 입력해 보세요.</a:t>
            </a:r>
            <a:endParaRPr lang="en-US" dirty="0"/>
          </a:p>
        </p:txBody>
      </p:sp>
      <p:sp>
        <p:nvSpPr>
          <p:cNvPr id="73" name="Object 73"/>
          <p:cNvSpPr txBox="1"/>
          <p:nvPr/>
        </p:nvSpPr>
        <p:spPr>
          <a:xfrm>
            <a:off x="2220692" y="3176005"/>
            <a:ext cx="2393343" cy="776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01. TITLE</a:t>
            </a:r>
            <a:endParaRPr lang="en-US" dirty="0"/>
          </a:p>
        </p:txBody>
      </p:sp>
      <p:sp>
        <p:nvSpPr>
          <p:cNvPr id="74" name="Object 74"/>
          <p:cNvSpPr txBox="1"/>
          <p:nvPr/>
        </p:nvSpPr>
        <p:spPr>
          <a:xfrm>
            <a:off x="3925341" y="1234733"/>
            <a:ext cx="10435039" cy="15999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O</a:t>
            </a:r>
            <a:r>
              <a:rPr lang="en-US" sz="6000" kern="0" spc="-2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UR MISSION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3524" y="7519871"/>
            <a:ext cx="1542857" cy="495238"/>
            <a:chOff x="7093524" y="7519871"/>
            <a:chExt cx="1542857" cy="4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3524" y="7519871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93524" y="6541962"/>
            <a:ext cx="1542857" cy="495238"/>
            <a:chOff x="7093524" y="6541962"/>
            <a:chExt cx="1542857" cy="4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3524" y="6541962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2571" y="5564053"/>
            <a:ext cx="1542857" cy="495238"/>
            <a:chOff x="7112571" y="5564053"/>
            <a:chExt cx="1542857" cy="4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2571" y="5564053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3524" y="4586144"/>
            <a:ext cx="1542857" cy="495238"/>
            <a:chOff x="7093524" y="4586144"/>
            <a:chExt cx="1542857" cy="4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3524" y="4586144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93524" y="3608235"/>
            <a:ext cx="1542857" cy="495238"/>
            <a:chOff x="7093524" y="3608235"/>
            <a:chExt cx="1542857" cy="495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3524" y="3608235"/>
              <a:ext cx="1542857" cy="4952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1352" y="3210514"/>
            <a:ext cx="4580778" cy="520231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07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8760190" y="7488923"/>
            <a:ext cx="12146578" cy="5761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1항목 1색상 1설명은 기본인 것 아시죠?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6735239" y="7478688"/>
            <a:ext cx="2259424" cy="5814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LIST </a:t>
            </a:r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05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8760190" y="6511018"/>
            <a:ext cx="12146578" cy="5761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각 항목을 한 눈에 비교하기에 좋은 시각화 데이터랍니다. 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6735239" y="6500774"/>
            <a:ext cx="2259424" cy="5814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LIST </a:t>
            </a:r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04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8779238" y="5533114"/>
            <a:ext cx="12146578" cy="5761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업무 별 성과 달성률이나 예산 집행률을 원그래프로 표현해보세요. 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6754286" y="5522869"/>
            <a:ext cx="2259424" cy="5814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LIST </a:t>
            </a:r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03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8760190" y="4555199"/>
            <a:ext cx="12146578" cy="5761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비율 그래프의 일종으로 백분율을 표현할 때 유용한 그래프입니다. 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6735239" y="4544955"/>
            <a:ext cx="2259424" cy="5814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LIST </a:t>
            </a:r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02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8760190" y="3577578"/>
            <a:ext cx="12146578" cy="575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원 그래프는 전체에 대한 각 부분의 비율을 원 안에 표현한 그래프입니다.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6735240" y="3565850"/>
            <a:ext cx="2259424" cy="583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LIST </a:t>
            </a:r>
            <a:r>
              <a:rPr lang="en-US" sz="2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01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3925341" y="1234733"/>
            <a:ext cx="10435039" cy="15999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P</a:t>
            </a:r>
            <a:r>
              <a:rPr lang="en-US" sz="6000" kern="0" spc="-2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IE GRAPH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63221" y="4095238"/>
            <a:ext cx="2723810" cy="2723810"/>
            <a:chOff x="13563221" y="4095238"/>
            <a:chExt cx="2723810" cy="2723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3221" y="4095238"/>
              <a:ext cx="2723810" cy="27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1180" y="4095238"/>
            <a:ext cx="2723810" cy="2723810"/>
            <a:chOff x="9671180" y="4095238"/>
            <a:chExt cx="2723810" cy="27238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1180" y="4095238"/>
              <a:ext cx="2723810" cy="27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34932" y="4095238"/>
            <a:ext cx="2723810" cy="2723810"/>
            <a:chOff x="5834932" y="4095238"/>
            <a:chExt cx="2723810" cy="2723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4932" y="4095238"/>
              <a:ext cx="2723810" cy="2723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8683" y="4095238"/>
            <a:ext cx="2723810" cy="2723810"/>
            <a:chOff x="1998683" y="4095238"/>
            <a:chExt cx="2723810" cy="27238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8683" y="4095238"/>
              <a:ext cx="2723810" cy="27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85714" y="4219048"/>
            <a:ext cx="2476190" cy="2476190"/>
            <a:chOff x="13685714" y="4219048"/>
            <a:chExt cx="2476190" cy="24761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85714" y="4219048"/>
              <a:ext cx="2476190" cy="2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90476" y="4219048"/>
            <a:ext cx="2476190" cy="2476190"/>
            <a:chOff x="9790476" y="4219048"/>
            <a:chExt cx="2476190" cy="247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0476" y="4219048"/>
              <a:ext cx="2476190" cy="24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58741" y="4219048"/>
            <a:ext cx="2476190" cy="2476190"/>
            <a:chOff x="5958741" y="4219048"/>
            <a:chExt cx="2476190" cy="24761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8741" y="4219048"/>
              <a:ext cx="2476190" cy="2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22493" y="4219048"/>
            <a:ext cx="2476190" cy="2476190"/>
            <a:chOff x="2122493" y="4219048"/>
            <a:chExt cx="2476190" cy="24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2493" y="4219048"/>
              <a:ext cx="2476190" cy="2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70112" y="3213956"/>
            <a:ext cx="2307395" cy="576253"/>
            <a:chOff x="13770112" y="3213956"/>
            <a:chExt cx="2307395" cy="57625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70112" y="3213956"/>
              <a:ext cx="2307395" cy="5762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79387" y="3213956"/>
            <a:ext cx="2307395" cy="576253"/>
            <a:chOff x="9879387" y="3213956"/>
            <a:chExt cx="2307395" cy="5762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79387" y="3213956"/>
              <a:ext cx="2307395" cy="5762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43139" y="3213956"/>
            <a:ext cx="2307395" cy="576253"/>
            <a:chOff x="6043139" y="3213956"/>
            <a:chExt cx="2307395" cy="5762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43139" y="3213956"/>
              <a:ext cx="2307395" cy="5762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06891" y="3213956"/>
            <a:ext cx="2307395" cy="576253"/>
            <a:chOff x="2206891" y="3213956"/>
            <a:chExt cx="2307395" cy="57625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6891" y="3213956"/>
              <a:ext cx="2307395" cy="5762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2798563" y="6913119"/>
            <a:ext cx="4253193" cy="17547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단추형 항목을 활용하면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많은 내용도 쉽게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정리할 수 있어요.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13609256" y="3154778"/>
            <a:ext cx="2629038" cy="699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TITLE </a:t>
            </a:r>
            <a:r>
              <a:rPr lang="en-US" sz="26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04</a:t>
            </a:r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9105265" y="6913119"/>
            <a:ext cx="3855714" cy="17547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시간의 흐름을 녹여내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 보다 자연스러운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전개를 완성해 보세요.</a:t>
            </a:r>
            <a:endParaRPr lang="en-US" dirty="0"/>
          </a:p>
        </p:txBody>
      </p:sp>
      <p:sp>
        <p:nvSpPr>
          <p:cNvPr id="68" name="Object 68"/>
          <p:cNvSpPr txBox="1"/>
          <p:nvPr/>
        </p:nvSpPr>
        <p:spPr>
          <a:xfrm>
            <a:off x="9718589" y="3154778"/>
            <a:ext cx="2629038" cy="699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TITLE </a:t>
            </a:r>
            <a:r>
              <a:rPr lang="en-US" sz="26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03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5439694" y="6913119"/>
            <a:ext cx="3514286" cy="17547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시기 혹은 상황에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따라 어떤 일들이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있었는지 적어보세요.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5882313" y="3154778"/>
            <a:ext cx="2629038" cy="699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TITLE </a:t>
            </a:r>
            <a:r>
              <a:rPr lang="en-US" sz="26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02</a:t>
            </a:r>
            <a:endParaRPr lang="en-US" dirty="0"/>
          </a:p>
        </p:txBody>
      </p:sp>
      <p:sp>
        <p:nvSpPr>
          <p:cNvPr id="71" name="Object 71"/>
          <p:cNvSpPr txBox="1"/>
          <p:nvPr/>
        </p:nvSpPr>
        <p:spPr>
          <a:xfrm>
            <a:off x="1603448" y="6913117"/>
            <a:ext cx="3514286" cy="17547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긴 시간의 한 부분에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어떤 역사가 있었는지</a:t>
            </a:r>
          </a:p>
          <a:p>
            <a:pPr algn="ctr"/>
            <a:r>
              <a:rPr lang="en-US" sz="2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서술해 보세요.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2046065" y="3154774"/>
            <a:ext cx="2629038" cy="699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TITLE </a:t>
            </a:r>
            <a:r>
              <a:rPr lang="en-US" sz="26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01</a:t>
            </a:r>
            <a:endParaRPr lang="en-US" dirty="0"/>
          </a:p>
        </p:txBody>
      </p:sp>
      <p:sp>
        <p:nvSpPr>
          <p:cNvPr id="73" name="Object 73"/>
          <p:cNvSpPr txBox="1"/>
          <p:nvPr/>
        </p:nvSpPr>
        <p:spPr>
          <a:xfrm>
            <a:off x="3925341" y="1234733"/>
            <a:ext cx="10435039" cy="15999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R</a:t>
            </a:r>
            <a:r>
              <a:rPr lang="en-US" sz="6000" kern="0" spc="-2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OADMAP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7568" y="4099880"/>
            <a:ext cx="1017191" cy="1017191"/>
            <a:chOff x="9797568" y="4099880"/>
            <a:chExt cx="1017191" cy="1017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7568" y="4099880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1918" y="7592186"/>
            <a:ext cx="1017191" cy="1017191"/>
            <a:chOff x="1861918" y="7592186"/>
            <a:chExt cx="1017191" cy="10171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918" y="7592186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1918" y="5843785"/>
            <a:ext cx="1017191" cy="1017191"/>
            <a:chOff x="1861918" y="5843785"/>
            <a:chExt cx="1017191" cy="10171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918" y="5843785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61918" y="4095385"/>
            <a:ext cx="1017191" cy="1017191"/>
            <a:chOff x="1861918" y="4095385"/>
            <a:chExt cx="1017191" cy="10171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918" y="4095385"/>
              <a:ext cx="1017191" cy="1017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785512" y="435344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03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0976667" y="4701781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유기적인 구성으로 발표의 흐름을 표현하기 좋습니다.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9900799" y="4045527"/>
            <a:ext cx="810636" cy="84493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10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3041019" y="8194086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발표의 내용을 한번에 파악할 수 있도록 요약해 보세요.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967000" y="7537127"/>
            <a:ext cx="807030" cy="84439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09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3041019" y="6445686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핵심 내용이 포함되는, 간결한 제목을 입력해 보세요.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3041019" y="5830486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스타일 가이드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2009530" y="5794336"/>
            <a:ext cx="737333" cy="84493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3041019" y="4697286"/>
            <a:ext cx="8170694" cy="523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목차의 제목을 입력해 주세요.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3031486" y="4038238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로고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2022310" y="4055460"/>
            <a:ext cx="717800" cy="84493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3925338" y="1799113"/>
            <a:ext cx="10435039" cy="1591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C</a:t>
            </a:r>
            <a:r>
              <a:rPr lang="en-US" sz="6000" kern="0" spc="-2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ONTENTS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3041019" y="7449914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디자인 시안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0976667" y="3957610"/>
            <a:ext cx="6738355" cy="1116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 smtClean="0">
                <a:solidFill>
                  <a:srgbClr val="27455C"/>
                </a:solidFill>
                <a:latin typeface="Pretendard" pitchFamily="34" charset="0"/>
                <a:cs typeface="Pretendard" pitchFamily="34" charset="0"/>
              </a:rPr>
              <a:t>정보구조도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34577"/>
            <a:ext cx="1233212" cy="1131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05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4487626" y="3699048"/>
            <a:ext cx="931047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01. 개요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9299" y="2755920"/>
            <a:ext cx="4761648" cy="3866615"/>
            <a:chOff x="11999299" y="2755920"/>
            <a:chExt cx="4761648" cy="3866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9299" y="2755920"/>
              <a:ext cx="4761648" cy="3866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31977" y="5817358"/>
            <a:ext cx="1496292" cy="1496292"/>
            <a:chOff x="13631977" y="5817358"/>
            <a:chExt cx="1496292" cy="14962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31977" y="5817358"/>
              <a:ext cx="1496292" cy="1496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37266" y="5922647"/>
            <a:ext cx="1285714" cy="1285714"/>
            <a:chOff x="13737266" y="5922647"/>
            <a:chExt cx="1285714" cy="12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37266" y="5922647"/>
              <a:ext cx="1285714" cy="1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58296" y="2755920"/>
            <a:ext cx="4761648" cy="3866615"/>
            <a:chOff x="6758296" y="2755920"/>
            <a:chExt cx="4761648" cy="386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8296" y="2755920"/>
              <a:ext cx="4761648" cy="3866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90974" y="5817358"/>
            <a:ext cx="1496292" cy="1496292"/>
            <a:chOff x="8390974" y="5817358"/>
            <a:chExt cx="1496292" cy="1496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0974" y="5817358"/>
              <a:ext cx="1496292" cy="1496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6263" y="5922647"/>
            <a:ext cx="1285714" cy="1285714"/>
            <a:chOff x="8496263" y="5922647"/>
            <a:chExt cx="1285714" cy="1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6263" y="5922647"/>
              <a:ext cx="1285714" cy="1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4767" y="2755920"/>
            <a:ext cx="4761648" cy="3866615"/>
            <a:chOff x="1524767" y="2755920"/>
            <a:chExt cx="4761648" cy="38666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767" y="2755920"/>
              <a:ext cx="4761648" cy="38666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57446" y="5817358"/>
            <a:ext cx="1496292" cy="1496292"/>
            <a:chOff x="3157446" y="5817358"/>
            <a:chExt cx="1496292" cy="1496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7446" y="5817358"/>
              <a:ext cx="1496292" cy="1496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62734" y="5922647"/>
            <a:ext cx="1285714" cy="1285714"/>
            <a:chOff x="3262734" y="5922647"/>
            <a:chExt cx="1285714" cy="1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2734" y="5922647"/>
              <a:ext cx="1285714" cy="12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5973524" y="436581"/>
            <a:ext cx="857143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01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1184667" y="7510457"/>
            <a:ext cx="6390857" cy="21428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혹은 다른 키워드와 비교했을 때 해당</a:t>
            </a:r>
          </a:p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키워드만의 장점을 입력해도 좋아요.</a:t>
            </a:r>
          </a:p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물론 형식이나 구성에 구애받지 않고</a:t>
            </a:r>
          </a:p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자유롭게 입력해도 좋습니다.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5943695" y="7510457"/>
            <a:ext cx="6390857" cy="21428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구체적인 예시나 수치 등을 활용한다면</a:t>
            </a:r>
          </a:p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신뢰도를 높일 수 있어요.</a:t>
            </a:r>
          </a:p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다른 키워드에선 볼 수 없는 특징을 입력하면 구분이 더욱 명확해집니다.</a:t>
            </a:r>
            <a:endParaRPr lang="en-US" dirty="0"/>
          </a:p>
        </p:txBody>
      </p:sp>
      <p:sp>
        <p:nvSpPr>
          <p:cNvPr id="58" name="Object 58"/>
          <p:cNvSpPr txBox="1"/>
          <p:nvPr/>
        </p:nvSpPr>
        <p:spPr>
          <a:xfrm>
            <a:off x="710163" y="7510457"/>
            <a:ext cx="6390857" cy="1595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smtClean="0">
                <a:solidFill>
                  <a:srgbClr val="27455C"/>
                </a:solidFill>
                <a:latin typeface="Noto Sans CJK KR Regular" pitchFamily="34" charset="0"/>
                <a:cs typeface="Noto Sans CJK KR Regular" pitchFamily="34" charset="0"/>
              </a:rPr>
              <a:t>해당 키워드에 관한 소개, 설명을 입력해  보세요. 소개할 내용이 여러개라면 단추형 목록이나 번호를 활용해 정리해 보세요.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3925341" y="1234733"/>
            <a:ext cx="10435039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3D617C"/>
                </a:solidFill>
                <a:latin typeface="Pretendard" pitchFamily="34" charset="0"/>
                <a:cs typeface="Pretendard" pitchFamily="34" charset="0"/>
              </a:rPr>
              <a:t>개요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02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8CDEF6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1105318" y="5672382"/>
            <a:ext cx="20496350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본문 사이사이 들어갈 페이지이므로 문장은 짧고 간결하게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830904" y="3699048"/>
            <a:ext cx="14717201" cy="27751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100" dirty="0" smtClean="0">
                <a:solidFill>
                  <a:srgbClr val="8CDEF6"/>
                </a:solidFill>
                <a:latin typeface="Pretendard" pitchFamily="34" charset="0"/>
                <a:cs typeface="Pretendard" pitchFamily="34" charset="0"/>
              </a:rPr>
              <a:t>02. 벤치마킹 자료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04073" y="607105"/>
            <a:ext cx="12265227" cy="9198920"/>
            <a:chOff x="3904073" y="607105"/>
            <a:chExt cx="12265227" cy="91989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4073" y="607105"/>
              <a:ext cx="12265227" cy="91989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02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93076" y="4723029"/>
            <a:ext cx="5140115" cy="16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메인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3185" y="598344"/>
            <a:ext cx="12226114" cy="9169586"/>
            <a:chOff x="3943185" y="598344"/>
            <a:chExt cx="12226114" cy="91695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3185" y="598344"/>
              <a:ext cx="12226114" cy="9169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02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93076" y="4723029"/>
            <a:ext cx="5140115" cy="2980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유사</a:t>
            </a:r>
          </a:p>
          <a:p>
            <a:pPr algn="ctr"/>
            <a:r>
              <a:rPr lang="en-US" sz="6000" kern="0" spc="-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사이트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9083" y="579026"/>
            <a:ext cx="12170216" cy="9127662"/>
            <a:chOff x="3999083" y="579026"/>
            <a:chExt cx="12170216" cy="91276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083" y="579026"/>
              <a:ext cx="12170216" cy="912766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-93076" y="4723029"/>
            <a:ext cx="5140115" cy="29807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 smtClean="0">
                <a:solidFill>
                  <a:srgbClr val="25A1C5"/>
                </a:solidFill>
                <a:latin typeface="Pretendard" pitchFamily="34" charset="0"/>
                <a:cs typeface="Pretendard" pitchFamily="34" charset="0"/>
              </a:rPr>
              <a:t>유사</a:t>
            </a:r>
          </a:p>
          <a:p>
            <a:pPr algn="ctr"/>
            <a:r>
              <a:rPr lang="en-US" sz="6000" kern="0" spc="-200" dirty="0" smtClean="0">
                <a:solidFill>
                  <a:srgbClr val="052437"/>
                </a:solidFill>
                <a:latin typeface="Pretendard" pitchFamily="34" charset="0"/>
                <a:cs typeface="Pretendard" pitchFamily="34" charset="0"/>
              </a:rPr>
              <a:t>사이트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785512" y="442157"/>
            <a:ext cx="1233212" cy="1116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02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6393629" y="1080855"/>
            <a:ext cx="665920" cy="698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200" dirty="0" smtClean="0">
                <a:solidFill>
                  <a:srgbClr val="FFFFFF"/>
                </a:solidFill>
                <a:latin typeface="Oswald" pitchFamily="34" charset="0"/>
                <a:cs typeface="Oswald" pitchFamily="34" charset="0"/>
              </a:rPr>
              <a:t>08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814</Words>
  <Application>Microsoft Office PowerPoint</Application>
  <PresentationFormat>사용자 지정</PresentationFormat>
  <Paragraphs>270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Anek Bangla SemiBold</vt:lpstr>
      <vt:lpstr>Noto Sans CJK KR Regular</vt:lpstr>
      <vt:lpstr>Oswald</vt:lpstr>
      <vt:lpstr>Pretendard</vt:lpstr>
      <vt:lpstr>Pretendard Medium</vt:lpstr>
      <vt:lpstr>Pretendard SemiBold</vt:lpstr>
      <vt:lpstr>Pretendard Thin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2024-02-07T11:20:27Z</dcterms:created>
  <dcterms:modified xsi:type="dcterms:W3CDTF">2024-02-07T02:32:07Z</dcterms:modified>
</cp:coreProperties>
</file>